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2590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eba80cb000ac8dee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slide" Target="slide9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0_1#8e8223742?vaa=1&amp;vcp=1&amp;vop=1&amp;pid=ddabea5f2&amp;color=36,64,97&amp;vtp=1&amp;bt=1&amp;bbb=1&amp;hb=1"/>
              <p:cNvSpPr/>
              <p:nvPr/>
            </p:nvSpPr>
            <p:spPr>
              <a:xfrm>
                <a:off x="539496" y="1153401"/>
                <a:ext cx="11109960" cy="8205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[江苏泰州2025高二期中]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已知四棱锥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为平行四边形，点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𝑃𝐹</m:t>
                        </m:r>
                      </m:e>
                    </m:acc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𝐹𝐶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𝑄𝐷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10_1#8e8223742?vaa=1&amp;vcp=1&amp;vop=1&amp;pid=ddabea5f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53401"/>
                <a:ext cx="11109960" cy="820547"/>
              </a:xfrm>
              <a:prstGeom prst="rect">
                <a:avLst/>
              </a:prstGeom>
              <a:blipFill>
                <a:blip r:embed="rId3"/>
                <a:stretch>
                  <a:fillRect l="-1317" r="-494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0_2#8e8223742.choices?vaa=1&amp;vcp=1&amp;vop=1&amp;pid=ddabea5f2&amp;color=36,64,97&amp;vtp=1&amp;bbb=1"/>
              <p:cNvSpPr/>
              <p:nvPr/>
            </p:nvSpPr>
            <p:spPr>
              <a:xfrm>
                <a:off x="539496" y="1975345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0_2#8e8223742.choices?vaa=1&amp;vcp=1&amp;vop=1&amp;pid=ddabea5f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5345"/>
                <a:ext cx="11109960" cy="535559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6_AS.11_1#8e8223742?htil=1&amp;vaa=1&amp;vcp=1&amp;vop=1&amp;pid=ddabea5f2&amp;color=36,64,97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46328" y="2658414"/>
            <a:ext cx="1883664" cy="20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1_2#8e8223742?htil=1&amp;vaa=1&amp;vcp=1&amp;vop=1&amp;pid=ddabea5f2&amp;color=36,64,97&amp;vtp=1&amp;bbb=1"/>
              <p:cNvSpPr/>
              <p:nvPr/>
            </p:nvSpPr>
            <p:spPr>
              <a:xfrm>
                <a:off x="539496" y="2521254"/>
                <a:ext cx="9098280" cy="18785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𝐵𝐸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𝐵𝐹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𝐵𝐹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C_6_AS.11_2#8e8223742?htil=1&amp;vaa=1&amp;vcp=1&amp;vop=1&amp;pid=ddabea5f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1254"/>
                <a:ext cx="9098280" cy="1878521"/>
              </a:xfrm>
              <a:prstGeom prst="rect">
                <a:avLst/>
              </a:prstGeom>
              <a:blipFill>
                <a:blip r:embed="rId6"/>
                <a:stretch>
                  <a:fillRect l="-1609" b="-42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11_3#8e8223742?htil=1&amp;vaa=1&amp;vcp=1&amp;vop=1&amp;pid=ddabea5f2&amp;color=36,64,97&amp;vtp=1&amp;bbb=1"/>
              <p:cNvSpPr/>
              <p:nvPr/>
            </p:nvSpPr>
            <p:spPr>
              <a:xfrm>
                <a:off x="539496" y="4405045"/>
                <a:ext cx="9098280" cy="1409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为平行四边形，所以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algn="l" latinLnBrk="1">
                  <a:lnSpc>
                    <a:spcPct val="110000"/>
                  </a:lnSpc>
                </a:pP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AS.11_3#8e8223742?htil=1&amp;vaa=1&amp;vcp=1&amp;vop=1&amp;pid=ddabea5f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405045"/>
                <a:ext cx="9098280" cy="1409700"/>
              </a:xfrm>
              <a:prstGeom prst="rect">
                <a:avLst/>
              </a:prstGeom>
              <a:blipFill>
                <a:blip r:embed="rId7"/>
                <a:stretch>
                  <a:fillRect l="-1609" b="-56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11_3#8e8223742?htil=1&amp;vaa=1&amp;vcp=1&amp;vop=1&amp;pid=ddabea5f2&amp;color=36,64,97&amp;vtp=1&amp;bbb=1">
                <a:extLst>
                  <a:ext uri="{FF2B5EF4-FFF2-40B4-BE49-F238E27FC236}">
                    <a16:creationId xmlns:a16="http://schemas.microsoft.com/office/drawing/2014/main" id="{25CB3DD5-F47B-6EF0-E953-E4B63D8710A5}"/>
                  </a:ext>
                </a:extLst>
              </p:cNvPr>
              <p:cNvSpPr/>
              <p:nvPr/>
            </p:nvSpPr>
            <p:spPr>
              <a:xfrm>
                <a:off x="539496" y="2076798"/>
                <a:ext cx="9098280" cy="23293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10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不共面，所以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AS.11_3#8e8223742?htil=1&amp;vaa=1&amp;vcp=1&amp;vop=1&amp;pid=ddabea5f2&amp;color=36,64,97&amp;vtp=1&amp;bbb=1">
                <a:extLst>
                  <a:ext uri="{FF2B5EF4-FFF2-40B4-BE49-F238E27FC236}">
                    <a16:creationId xmlns:a16="http://schemas.microsoft.com/office/drawing/2014/main" id="{25CB3DD5-F47B-6EF0-E953-E4B63D8710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76798"/>
                <a:ext cx="9098280" cy="2329371"/>
              </a:xfrm>
              <a:prstGeom prst="rect">
                <a:avLst/>
              </a:prstGeom>
              <a:blipFill>
                <a:blip r:embed="rId2"/>
                <a:stretch>
                  <a:fillRect l="-1609" b="-34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3_1#8e8223742?vaa=1&amp;vcp=1&amp;vop=1&amp;pid=ddabea5f2&amp;color=36,64,97&amp;vtp=1&amp;bbb=1">
            <a:extLst>
              <a:ext uri="{FF2B5EF4-FFF2-40B4-BE49-F238E27FC236}">
                <a16:creationId xmlns:a16="http://schemas.microsoft.com/office/drawing/2014/main" id="{E51C73B5-56B7-A63C-E8B7-24F81B0FEAED}"/>
              </a:ext>
            </a:extLst>
          </p:cNvPr>
          <p:cNvSpPr/>
          <p:nvPr/>
        </p:nvSpPr>
        <p:spPr>
          <a:xfrm>
            <a:off x="539496" y="4407859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3800665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4_1#a2d2e09cd?vaa=1&amp;vcp=1&amp;vop=1&amp;pid=ddabea5f2&amp;color=36,64,97&amp;vtp=1&amp;bt=1&amp;bbb=1&amp;hb=1"/>
              <p:cNvSpPr/>
              <p:nvPr/>
            </p:nvSpPr>
            <p:spPr>
              <a:xfrm>
                <a:off x="539496" y="1649526"/>
                <a:ext cx="11109960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如图，在平行六面体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若该六面体的棱长都为2，且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𝐵𝐴𝐷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=∠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=∠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𝐴𝐺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B_6_BD.14_1#a2d2e09cd?vaa=1&amp;vcp=1&amp;vop=1&amp;pid=ddabea5f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49526"/>
                <a:ext cx="11109960" cy="821055"/>
              </a:xfrm>
              <a:prstGeom prst="rect">
                <a:avLst/>
              </a:prstGeom>
              <a:blipFill>
                <a:blip r:embed="rId3"/>
                <a:stretch>
                  <a:fillRect l="-1317" b="-179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6_BD.16_1#a2d2e09cd?vaa=1&amp;vcp=1&amp;vop=1&amp;pid=ddabea5f2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15968" y="2600501"/>
            <a:ext cx="3566160" cy="281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AS.18_1#a2d2e09cd?vaa=1&amp;vcp=1&amp;vop=1&amp;pid=ddabea5f2&amp;color=36,64,97&amp;vtp=1&amp;bt=1&amp;bbb=1"/>
              <p:cNvSpPr/>
              <p:nvPr/>
            </p:nvSpPr>
            <p:spPr>
              <a:xfrm>
                <a:off x="539496" y="828000"/>
                <a:ext cx="11109960" cy="496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6_AS.18_1#a2d2e09cd?vaa=1&amp;vcp=1&amp;vop=1&amp;pid=ddabea5f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496888"/>
              </a:xfrm>
              <a:prstGeom prst="rect">
                <a:avLst/>
              </a:prstGeom>
              <a:blipFill>
                <a:blip r:embed="rId3"/>
                <a:stretch>
                  <a:fillRect l="-1317" b="-172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6_AS.18_2#a2d2e09cd?vaa=1&amp;vcp=1&amp;vop=1&amp;pid=ddabea5f2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48656" y="1455506"/>
            <a:ext cx="1682496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8_3#a2d2e09cd?vaa=1&amp;vcp=1&amp;vop=1&amp;pid=ddabea5f2&amp;color=36,64,97&amp;vtp=1&amp;bbb=1"/>
              <p:cNvSpPr/>
              <p:nvPr/>
            </p:nvSpPr>
            <p:spPr>
              <a:xfrm>
                <a:off x="539496" y="2916006"/>
                <a:ext cx="11109960" cy="2814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𝐴𝐺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𝐴𝐺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+2×2×2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𝐴𝐺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S.18_3#a2d2e09cd?vaa=1&amp;vcp=1&amp;vop=1&amp;pid=ddabea5f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16006"/>
                <a:ext cx="11109960" cy="2814447"/>
              </a:xfrm>
              <a:prstGeom prst="rect">
                <a:avLst/>
              </a:prstGeom>
              <a:blipFill>
                <a:blip r:embed="rId5"/>
                <a:stretch>
                  <a:fillRect l="-549" b="-49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N.19_1#a2d2e09cd?vaa=1&amp;vcp=1&amp;vop=1&amp;pid=ddabea5f2&amp;color=36,64,97&amp;vtp=1&amp;bbb=1"/>
              <p:cNvSpPr/>
              <p:nvPr/>
            </p:nvSpPr>
            <p:spPr>
              <a:xfrm>
                <a:off x="539496" y="5722706"/>
                <a:ext cx="11109960" cy="4980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B_6_AN.19_1#a2d2e09cd?vaa=1&amp;vcp=1&amp;vop=1&amp;pid=ddabea5f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722706"/>
                <a:ext cx="11109960" cy="498031"/>
              </a:xfrm>
              <a:prstGeom prst="rect">
                <a:avLst/>
              </a:prstGeom>
              <a:blipFill>
                <a:blip r:embed="rId6"/>
                <a:stretch>
                  <a:fillRect l="-1317" b="-172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e777d5e05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e777d5e05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第6章</a:t>
            </a:r>
            <a:endParaRPr lang="en-US" altLang="zh-CN" sz="5400" dirty="0"/>
          </a:p>
        </p:txBody>
      </p:sp>
      <p:sp>
        <p:nvSpPr>
          <p:cNvPr id="4" name="C_1_BD#e777d5e05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空间向量与立体几何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561dd2d9c.fixed?vcp=1&amp;pid=e777d5e05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561dd2d9c.fixed?vcp=1&amp;pid=e777d5e05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</a:t>
            </a:r>
            <a:endParaRPr lang="en-US" altLang="zh-CN" sz="5400" dirty="0"/>
          </a:p>
        </p:txBody>
      </p:sp>
      <p:sp>
        <p:nvSpPr>
          <p:cNvPr id="4" name="C_2_BD#561dd2d9c.fixed?vcp=1&amp;pid=e777d5e05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空间向量的坐标表示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2fc427a81.fixed?vcp=1&amp;pid=561dd2d9c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2fc427a81.fixed?vcp=1&amp;pid=561dd2d9c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6.2.1</a:t>
            </a:r>
            <a:endParaRPr lang="en-US" altLang="zh-CN" sz="5400" dirty="0"/>
          </a:p>
        </p:txBody>
      </p:sp>
      <p:sp>
        <p:nvSpPr>
          <p:cNvPr id="4" name="C_3_BD#2fc427a81.fixed?vcp=1&amp;pid=561dd2d9c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空间向量基本定理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9d94c35dc?lid=c714a4a94&amp;cid=c714a4a94&amp;vtp=1&amp;bbb=1">
            <a:hlinkClick r:id="rId3" action="ppaction://hlinksldjump"/>
          </p:cNvPr>
          <p:cNvSpPr/>
          <p:nvPr/>
        </p:nvSpPr>
        <p:spPr>
          <a:xfrm>
            <a:off x="6044184" y="14356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空间向量基本定理</a:t>
            </a:r>
            <a:endParaRPr lang="en-US" altLang="zh-CN" sz="1800" dirty="0"/>
          </a:p>
        </p:txBody>
      </p:sp>
      <p:sp>
        <p:nvSpPr>
          <p:cNvPr id="3" name="C_1#目录1:9d94c35dc?lid=e98a395fd&amp;cid=e98a395fd&amp;vtp=1&amp;bbb=1">
            <a:hlinkClick r:id="rId3" action="ppaction://hlinksldjump"/>
          </p:cNvPr>
          <p:cNvSpPr/>
          <p:nvPr/>
        </p:nvSpPr>
        <p:spPr>
          <a:xfrm>
            <a:off x="6044184" y="18379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空间向量基本定理的推论</a:t>
            </a:r>
            <a:endParaRPr lang="en-US" altLang="zh-CN" sz="1800" dirty="0"/>
          </a:p>
        </p:txBody>
      </p:sp>
      <p:sp>
        <p:nvSpPr>
          <p:cNvPr id="4" name="C_1#目录1:9d94c35dc?lid=a7597a970&amp;cid=a7597a970&amp;vtp=1&amp;bbb=1">
            <a:hlinkClick r:id="rId4" action="ppaction://hlinksldjump"/>
          </p:cNvPr>
          <p:cNvSpPr/>
          <p:nvPr/>
        </p:nvSpPr>
        <p:spPr>
          <a:xfrm>
            <a:off x="6044184" y="398927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空间向量基本定理的理解</a:t>
            </a:r>
            <a:endParaRPr lang="en-US" altLang="zh-CN" sz="1800" dirty="0"/>
          </a:p>
        </p:txBody>
      </p:sp>
      <p:sp>
        <p:nvSpPr>
          <p:cNvPr id="5" name="C_1#目录1:9d94c35dc?lid=ddabea5f2&amp;cid=ddabea5f2&amp;vtp=1&amp;bbb=1">
            <a:hlinkClick r:id="rId5" action="ppaction://hlinksldjump"/>
          </p:cNvPr>
          <p:cNvSpPr/>
          <p:nvPr/>
        </p:nvSpPr>
        <p:spPr>
          <a:xfrm>
            <a:off x="6044184" y="4382470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空间向量基本定理的应用</a:t>
            </a:r>
            <a:endParaRPr lang="en-US" altLang="zh-CN" sz="1800" dirty="0"/>
          </a:p>
        </p:txBody>
      </p:sp>
      <p:pic>
        <p:nvPicPr>
          <p:cNvPr id="6" name="O_0#目录1:9d94c35dc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8616" y="795528"/>
            <a:ext cx="731520" cy="768096"/>
          </a:xfrm>
          <a:prstGeom prst="rect">
            <a:avLst/>
          </a:prstGeom>
        </p:spPr>
      </p:pic>
      <p:pic>
        <p:nvPicPr>
          <p:cNvPr id="7" name="O_0#目录1:9d94c35dc.fixed?vcp=1&amp;color=36,64,97&amp;tib=255,255,255&amp;vtp=1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8616" y="3374136"/>
            <a:ext cx="731520" cy="768096"/>
          </a:xfrm>
          <a:prstGeom prst="rect">
            <a:avLst/>
          </a:prstGeom>
        </p:spPr>
      </p:pic>
      <p:sp>
        <p:nvSpPr>
          <p:cNvPr id="8" name="O_0#目录1:9d94c35dc.fixed?vcp=1&amp;color=255,255,255&amp;vtp=1&amp;bbb=1"/>
          <p:cNvSpPr/>
          <p:nvPr/>
        </p:nvSpPr>
        <p:spPr>
          <a:xfrm>
            <a:off x="4928616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9" name="O_0#目录1:9d94c35dc.fixed?vcp=1&amp;color=255,255,255&amp;vtp=1&amp;bbb=1"/>
          <p:cNvSpPr/>
          <p:nvPr/>
        </p:nvSpPr>
        <p:spPr>
          <a:xfrm>
            <a:off x="4928616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0" name="O_0#目录1:9d94c35dc.fixed?lid=9d94c35dc&amp;vcp=1&amp;color=0,55,96&amp;vtp=1&amp;bbb=1">
            <a:hlinkClick r:id="rId3" action="ppaction://hlinksldjump"/>
          </p:cNvPr>
          <p:cNvSpPr/>
          <p:nvPr/>
        </p:nvSpPr>
        <p:spPr>
          <a:xfrm>
            <a:off x="5870448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1" name="O_0#目录1:9d94c35dc.fixed?lid=9e71f3bae&amp;vcp=1&amp;color=0,55,96&amp;vtp=1&amp;bbb=1">
            <a:hlinkClick r:id="rId4" action="ppaction://hlinksldjump"/>
          </p:cNvPr>
          <p:cNvSpPr/>
          <p:nvPr/>
        </p:nvSpPr>
        <p:spPr>
          <a:xfrm>
            <a:off x="5870448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9d94c35dc?vcp=1&amp;pid=2fc427a81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4_BD#9d94c35dc?vcp=1&amp;pid=2fc427a81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c714a4a94?vcp=1&amp;pid=9d94c35dc&amp;color=101,101,255&amp;vtp=1&amp;bbb=1"/>
          <p:cNvSpPr/>
          <p:nvPr/>
        </p:nvSpPr>
        <p:spPr>
          <a:xfrm>
            <a:off x="539496" y="152704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空间向量基本定理</a:t>
            </a:r>
            <a:endParaRPr lang="en-US" altLang="zh-CN" sz="2200" dirty="0"/>
          </a:p>
        </p:txBody>
      </p:sp>
      <p:sp>
        <p:nvSpPr>
          <p:cNvPr id="5" name="C_5_BD#e98a395fd?vcp=1&amp;pid=9d94c35dc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空间向量基本定理的推论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9e71f3bae?vcp=1&amp;pid=2fc427a81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9e71f3bae?vcp=1&amp;pid=2fc427a81&amp;color=61,88,159&amp;mp=1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a7597a970?vcp=1&amp;pid=9e71f3bae&amp;color=101,101,255&amp;vtp=1&amp;bbb=1"/>
          <p:cNvSpPr/>
          <p:nvPr/>
        </p:nvSpPr>
        <p:spPr>
          <a:xfrm>
            <a:off x="539496" y="1481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空间向量基本定理的理解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_1#36083a2f0?vaa=1&amp;vcp=1&amp;vop=1&amp;pid=a7597a970&amp;color=36,64,97&amp;vtp=1&amp;bbb=1&amp;hb=1"/>
              <p:cNvSpPr/>
              <p:nvPr/>
            </p:nvSpPr>
            <p:spPr>
              <a:xfrm>
                <a:off x="539496" y="197873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[山西晋城一中2024高二调研]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已知{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}为空间的一个基底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，则下列向量中也能构成空间的一个基底的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6_BD.1_1#36083a2f0?vaa=1&amp;vcp=1&amp;vop=1&amp;pid=a7597a97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8732"/>
                <a:ext cx="11109960" cy="770255"/>
              </a:xfrm>
              <a:prstGeom prst="rect">
                <a:avLst/>
              </a:prstGeom>
              <a:blipFill>
                <a:blip r:embed="rId4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1_2#36083a2f0.choices?vaa=1&amp;vcp=1&amp;vop=1&amp;pid=a7597a970&amp;color=36,64,97&amp;vtp=1&amp;bbb=1"/>
              <p:cNvSpPr/>
              <p:nvPr/>
            </p:nvSpPr>
            <p:spPr>
              <a:xfrm>
                <a:off x="539496" y="2795039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82240" algn="l"/>
                    <a:tab pos="5072380" algn="l"/>
                    <a:tab pos="83896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1_2#36083a2f0.choices?vaa=1&amp;vcp=1&amp;vop=1&amp;pid=a7597a97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95039"/>
                <a:ext cx="11109960" cy="355600"/>
              </a:xfrm>
              <a:prstGeom prst="rect">
                <a:avLst/>
              </a:prstGeom>
              <a:blipFill>
                <a:blip r:embed="rId5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C_6_EX.2_1#36083a2f0?vaa=1&amp;vcp=1&amp;vop=1&amp;pid=a7597a970&amp;color=36,64,97&amp;vtp=1&amp;bbb=1"/>
          <p:cNvSpPr/>
          <p:nvPr/>
        </p:nvSpPr>
        <p:spPr>
          <a:xfrm>
            <a:off x="539496" y="315565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根据空间基底的概念，结合选项，判断每组向量是否共面，即可求解.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4_1#36083a2f0?vaa=1&amp;vcp=1&amp;vop=1&amp;pid=a7597a970&amp;color=36,64,97&amp;vtp=1&amp;bt=1&amp;bbb=1&amp;hb=1"/>
              <p:cNvSpPr/>
              <p:nvPr/>
            </p:nvSpPr>
            <p:spPr>
              <a:xfrm>
                <a:off x="539496" y="828000"/>
                <a:ext cx="11109960" cy="50372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对于A选项，由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，可知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共面，故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不能构成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空间的一个基底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B选项，假设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共面，则存在实数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6900"/>
                  </a:lnSpc>
                </a:pP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此时方程组无解，所以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不共面，即向量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以构成空间的一个基底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C选项，由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不能构成空间的一个基底；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D选项，假设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共面，则存在实数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,使得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</a:p>
              <a:p>
                <a:pPr latinLnBrk="1">
                  <a:lnSpc>
                    <a:spcPts val="8000"/>
                  </a:lnSpc>
                </a:pP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方程组有解，所以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不能构成空间的一个基底.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AS.4_1#36083a2f0?vaa=1&amp;vcp=1&amp;vop=1&amp;pid=a7597a970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5037265"/>
              </a:xfrm>
              <a:prstGeom prst="rect">
                <a:avLst/>
              </a:prstGeom>
              <a:blipFill>
                <a:blip r:embed="rId3"/>
                <a:stretch>
                  <a:fillRect l="-1317" t="-242" r="-220" b="-27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_1#36083a2f0?vaa=1&amp;vcp=1&amp;vop=1&amp;pid=a7597a970&amp;color=36,64,97&amp;vtp=1&amp;bbb=1"/>
          <p:cNvSpPr/>
          <p:nvPr/>
        </p:nvSpPr>
        <p:spPr>
          <a:xfrm>
            <a:off x="539496" y="5840945"/>
            <a:ext cx="11109960" cy="3702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dabea5f2?vcp=1&amp;pid=9e71f3bae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空间向量基本定理的应用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6_1#d03c2b324?vaa=1&amp;vcp=1&amp;vop=1&amp;pid=ddabea5f2&amp;color=36,64,97&amp;vtp=1&amp;bbb=1&amp;hb=1"/>
              <p:cNvSpPr/>
              <p:nvPr/>
            </p:nvSpPr>
            <p:spPr>
              <a:xfrm>
                <a:off x="539496" y="1318332"/>
                <a:ext cx="11109960" cy="8205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[河南商丘部分学校2025高二开学考]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在四棱锥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中，底面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为平行四边形，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𝐴𝑁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的中点，记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𝑀𝑄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6_1#d03c2b324?vaa=1&amp;vcp=1&amp;vop=1&amp;pid=ddabea5f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820547"/>
              </a:xfrm>
              <a:prstGeom prst="rect">
                <a:avLst/>
              </a:prstGeom>
              <a:blipFill>
                <a:blip r:embed="rId3"/>
                <a:stretch>
                  <a:fillRect l="-1317" r="-1317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8_1#d03c2b324.bracket?vaa=1&amp;vcp=1&amp;vop=1&amp;pid=ddabea5f2&amp;color=36,64,97&amp;vpa=2&amp;vtp=1"/>
          <p:cNvSpPr/>
          <p:nvPr/>
        </p:nvSpPr>
        <p:spPr>
          <a:xfrm>
            <a:off x="7460742" y="187035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6_2#d03c2b324.choices?vaa=1&amp;vcp=1&amp;vop=1&amp;pid=ddabea5f2&amp;color=36,64,97&amp;vtp=1&amp;bbb=1"/>
              <p:cNvSpPr/>
              <p:nvPr/>
            </p:nvSpPr>
            <p:spPr>
              <a:xfrm>
                <a:off x="539496" y="2149181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88615" algn="l"/>
                    <a:tab pos="5662930" algn="l"/>
                    <a:tab pos="84372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6_2#d03c2b324.choices?vaa=1&amp;vcp=1&amp;vop=1&amp;pid=ddabea5f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49181"/>
                <a:ext cx="11109960" cy="525844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7_1#d03c2b324?vaa=1&amp;vcp=1&amp;vop=1&amp;pid=ddabea5f2&amp;color=36,64,97&amp;vtp=1&amp;bbb=1"/>
              <p:cNvSpPr/>
              <p:nvPr/>
            </p:nvSpPr>
            <p:spPr>
              <a:xfrm>
                <a:off x="539496" y="2686582"/>
                <a:ext cx="11109960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四棱锥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如图所示，根据题意可知，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7_1#d03c2b324?vaa=1&amp;vcp=1&amp;vop=1&amp;pid=ddabea5f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86582"/>
                <a:ext cx="11109960" cy="363855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QC_6_AS.7_2#d03c2b324?vaa=1&amp;vcp=1&amp;vop=1&amp;pid=ddabea5f2&amp;color=36,64,97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49240" y="3178072"/>
            <a:ext cx="1490472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6_AS.7_3#d03c2b324?vaa=1&amp;vcp=1&amp;vop=1&amp;pid=ddabea5f2&amp;color=36,64,97&amp;vtp=1&amp;bbb=1"/>
              <p:cNvSpPr/>
              <p:nvPr/>
            </p:nvSpPr>
            <p:spPr>
              <a:xfrm>
                <a:off x="539496" y="4714772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𝑀𝑄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𝐴𝑄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𝐴𝑁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 smtClean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</a:p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 smtClean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sz="1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8" name="QC_6_AS.7_3#d03c2b324?vaa=1&amp;vcp=1&amp;vop=1&amp;pid=ddabea5f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714772"/>
                <a:ext cx="11109960" cy="525463"/>
              </a:xfrm>
              <a:prstGeom prst="rect">
                <a:avLst/>
              </a:prstGeom>
              <a:blipFill>
                <a:blip r:embed="rId7"/>
                <a:stretch>
                  <a:fillRect l="-1317" r="-3074" b="-1264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289</Words>
  <Application>Microsoft Office PowerPoint</Application>
  <PresentationFormat>宽屏</PresentationFormat>
  <Paragraphs>78</Paragraphs>
  <Slides>13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2025-10-21T07:15:27Z</dcterms:created>
  <dcterms:modified xsi:type="dcterms:W3CDTF">2025-10-21T07:43:49Z</dcterms:modified>
  <cp:category/>
  <cp:contentStatus/>
</cp:coreProperties>
</file>